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8" r:id="rId4"/>
    <p:sldId id="257" r:id="rId5"/>
    <p:sldId id="260" r:id="rId6"/>
    <p:sldId id="259" r:id="rId7"/>
    <p:sldId id="261" r:id="rId8"/>
    <p:sldId id="262" r:id="rId9"/>
    <p:sldId id="268" r:id="rId10"/>
    <p:sldId id="263" r:id="rId11"/>
    <p:sldId id="265" r:id="rId12"/>
    <p:sldId id="272" r:id="rId13"/>
    <p:sldId id="273" r:id="rId14"/>
    <p:sldId id="274" r:id="rId15"/>
    <p:sldId id="275" r:id="rId16"/>
    <p:sldId id="266" r:id="rId17"/>
    <p:sldId id="267" r:id="rId18"/>
    <p:sldId id="269" r:id="rId19"/>
    <p:sldId id="270" r:id="rId20"/>
    <p:sldId id="271" r:id="rId21"/>
    <p:sldId id="276" r:id="rId22"/>
    <p:sldId id="277" r:id="rId23"/>
    <p:sldId id="278" r:id="rId24"/>
    <p:sldId id="279" r:id="rId25"/>
    <p:sldId id="280" r:id="rId26"/>
    <p:sldId id="286" r:id="rId27"/>
    <p:sldId id="287" r:id="rId28"/>
    <p:sldId id="288" r:id="rId29"/>
    <p:sldId id="282" r:id="rId30"/>
    <p:sldId id="283" r:id="rId31"/>
    <p:sldId id="284" r:id="rId32"/>
    <p:sldId id="285" r:id="rId33"/>
    <p:sldId id="28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23"/>
    <p:restoredTop sz="96327"/>
  </p:normalViewPr>
  <p:slideViewPr>
    <p:cSldViewPr snapToGrid="0" snapToObjects="1">
      <p:cViewPr varScale="1">
        <p:scale>
          <a:sx n="122" d="100"/>
          <a:sy n="122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5778-0999-B9FC-B1D0-00D1C9B47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2616C-2508-CE26-82D7-79F33355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A56F7-BCC3-9E94-1689-0258C701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A024D-D3A9-47DC-315F-6A316C6C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6EE89-2B23-ACC6-7A84-0AEEB7D7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2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5CC1-0799-F7C0-45B5-22B72D0F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4462D-AA52-D18F-9138-5161A953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66766-D514-5A7B-61F4-6579D0589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C150B-6709-EBC9-3855-473477A3C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B2588-205D-40E1-94D2-0EEE92DF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257DB-96B7-BB73-C5AD-BE60FDD13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24371-2F1E-26EB-1994-21888F885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80F5A-9858-1BB3-75A0-3E6C01D8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28A14-B84E-6158-37FC-A2F68B0D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1A275-EB13-20E4-002A-86453C93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49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047F-457E-BEF8-9D21-C7E0F215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98DF9-C429-5C31-3B51-10A02D915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2ACC8-5D2C-B21E-35C7-36A115875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5C4E1-8D88-1580-B01F-120B80C4B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FE78-7131-F2CC-6511-D9ECFD66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C4DC-AACF-ECC6-67DE-9CF5B10D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393F7-21EA-69C4-11E3-D511643C6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46B6D-3092-A94C-9977-0355D5297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960EC-5BDD-8C5E-46DF-B01C12ED0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4D8A5-017A-7124-2EF5-7A2F8AEC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0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7DA6-6840-52CE-D7DA-A301F610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239BB-C7E2-1D84-3711-429260C21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3D0C3-F2F8-1EBE-B37B-05464D4B4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EB816-F81D-4598-A691-577966EB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D9B52-2FF8-5F09-3BDA-8D371FB5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EB419-7E28-D54C-18E1-113ADF6E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AD75-5091-AC35-5449-F0FACE70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D6194-2E72-08E7-CF48-B8D91225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08592-75A9-1A3D-7B9D-0E8CD2667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018DA-0AF5-2AC1-D4E3-D0C1E3E92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D9972-1A9B-54A2-B187-AA40100D1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3E0BB-1B0B-00C1-D0AE-715B1F932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BB8AE-D91B-08D5-B901-BCD25B53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3C2382-3642-31B2-39C0-358E36F3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2049-7EDB-2A69-E548-9A905114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FE62A-DFDA-C71E-5C01-C9E20607D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14579-66A8-74FE-1249-DCA01BDF1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8CEBB-D3C0-A832-A3B9-3FBD7966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6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91B15-D720-95F0-3362-BB73FA65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99B9F-D9AD-4927-ECBB-74BEFF111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E2352-539E-4D1D-6EF3-0031C312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1D325-019F-3FC0-7935-76F95F1F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F7D7F-E26A-0F16-6F8D-7AD92DE27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EE400-C7C5-1EF7-E2AB-6BD6175A5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C00E8-40C6-99D1-8D7F-7AA635B4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9C317-647A-9BD4-A933-3116BF6B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CDDE3-3AFE-1FE6-0185-D6677097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2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5610-24B2-1763-0664-0852CC92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9B4E2-A2A4-F756-C4E7-0A7C25CCF7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8218E-F003-A149-EDE6-807F72B12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D68FE-E6FE-99EF-2D9B-029F8C2E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EE226-8DBF-300C-7FDB-3C9776230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314E7-B571-BF16-3AA8-CEDE058F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1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15AA1-AF15-DD35-C01C-425F19F09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DA664-3005-20E8-992E-C82B03B15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1CBB3-2A13-80EE-05B6-3D2044443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CCAA2-0F36-4646-82B7-971BCF2E4BFE}" type="datetimeFigureOut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B4670-232B-CCF9-C86B-0B93E67CA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65A72-14A5-9011-82D1-BEDD116D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948BF-3781-FF48-93C7-E32E14D7F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68D4-8890-9CCE-A0F0-64FE71DAE6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Paraview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8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F3C8-EC35-6ED3-73FB-8F1F7C9C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screenshots with </a:t>
            </a:r>
            <a:r>
              <a:rPr lang="en-US" dirty="0" err="1"/>
              <a:t>Paraview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942FE3-B837-920E-CD3A-E2A1D707E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68" t="26067" r="27435" b="23594"/>
          <a:stretch/>
        </p:blipFill>
        <p:spPr>
          <a:xfrm>
            <a:off x="6373114" y="1468840"/>
            <a:ext cx="5853957" cy="4090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2E696-1076-4DCC-2A1B-86F4E4AE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48" y="1690688"/>
            <a:ext cx="4423025" cy="3084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53170-035F-45EA-3F89-B75B18E13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88421" y="3506931"/>
            <a:ext cx="3985553" cy="3263120"/>
          </a:xfrm>
          <a:custGeom>
            <a:avLst/>
            <a:gdLst>
              <a:gd name="connsiteX0" fmla="*/ 0 w 3985553"/>
              <a:gd name="connsiteY0" fmla="*/ 0 h 3263120"/>
              <a:gd name="connsiteX1" fmla="*/ 2785827 w 3985553"/>
              <a:gd name="connsiteY1" fmla="*/ 0 h 3263120"/>
              <a:gd name="connsiteX2" fmla="*/ 3985553 w 3985553"/>
              <a:gd name="connsiteY2" fmla="*/ 2193250 h 3263120"/>
              <a:gd name="connsiteX3" fmla="*/ 3985553 w 3985553"/>
              <a:gd name="connsiteY3" fmla="*/ 3263120 h 3263120"/>
              <a:gd name="connsiteX4" fmla="*/ 0 w 3985553"/>
              <a:gd name="connsiteY4" fmla="*/ 3263120 h 326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5553" h="3263120">
                <a:moveTo>
                  <a:pt x="0" y="0"/>
                </a:moveTo>
                <a:lnTo>
                  <a:pt x="2785827" y="0"/>
                </a:lnTo>
                <a:lnTo>
                  <a:pt x="3985553" y="2193250"/>
                </a:lnTo>
                <a:lnTo>
                  <a:pt x="3985553" y="3263120"/>
                </a:lnTo>
                <a:lnTo>
                  <a:pt x="0" y="3263120"/>
                </a:lnTo>
                <a:close/>
              </a:path>
            </a:pathLst>
          </a:custGeom>
        </p:spPr>
      </p:pic>
      <p:sp>
        <p:nvSpPr>
          <p:cNvPr id="10" name="Cross 9">
            <a:extLst>
              <a:ext uri="{FF2B5EF4-FFF2-40B4-BE49-F238E27FC236}">
                <a16:creationId xmlns:a16="http://schemas.microsoft.com/office/drawing/2014/main" id="{DA60EAC7-549E-3145-84CB-C5CCD30719A3}"/>
              </a:ext>
            </a:extLst>
          </p:cNvPr>
          <p:cNvSpPr/>
          <p:nvPr/>
        </p:nvSpPr>
        <p:spPr>
          <a:xfrm rot="2714195">
            <a:off x="4487958" y="4028802"/>
            <a:ext cx="2474001" cy="2458870"/>
          </a:xfrm>
          <a:prstGeom prst="plus">
            <a:avLst>
              <a:gd name="adj" fmla="val 4758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5D4E4-5372-2AC7-1CAC-ECA472F73850}"/>
              </a:ext>
            </a:extLst>
          </p:cNvPr>
          <p:cNvSpPr txBox="1"/>
          <p:nvPr/>
        </p:nvSpPr>
        <p:spPr>
          <a:xfrm>
            <a:off x="1602578" y="5862741"/>
            <a:ext cx="2173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BAD:  Screenshots with your keyboard/mouse can be low resolution</a:t>
            </a:r>
          </a:p>
        </p:txBody>
      </p:sp>
    </p:spTree>
    <p:extLst>
      <p:ext uri="{BB962C8B-B14F-4D97-AF65-F5344CB8AC3E}">
        <p14:creationId xmlns:p14="http://schemas.microsoft.com/office/powerpoint/2010/main" val="353367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C3FE-A8F7-D0F1-B192-0A308280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36899-4C73-D7BC-9082-FE5D170D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what data you want to show</a:t>
            </a:r>
          </a:p>
          <a:p>
            <a:r>
              <a:rPr lang="en-US" dirty="0"/>
              <a:t>Then, think about how to make it look interesting</a:t>
            </a:r>
          </a:p>
        </p:txBody>
      </p:sp>
    </p:spTree>
    <p:extLst>
      <p:ext uri="{BB962C8B-B14F-4D97-AF65-F5344CB8AC3E}">
        <p14:creationId xmlns:p14="http://schemas.microsoft.com/office/powerpoint/2010/main" val="308149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CA26A-555F-400C-DAB8-E69868C7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Only Some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CD3FB-8EAC-679A-EEC6-593A97714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to hide extraneous regions or focus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41B38-93EF-E6CD-2D52-DD6CC958C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65" y="2302197"/>
            <a:ext cx="2865747" cy="4555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59BBCE-E347-A7DF-8AFD-89305BF8E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907" y="2364827"/>
            <a:ext cx="4968832" cy="44305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3B37C2-961D-2FED-B125-58DAB0730F0B}"/>
              </a:ext>
            </a:extLst>
          </p:cNvPr>
          <p:cNvSpPr/>
          <p:nvPr/>
        </p:nvSpPr>
        <p:spPr>
          <a:xfrm>
            <a:off x="1149479" y="5843017"/>
            <a:ext cx="1410841" cy="95235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3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ECD9-2F4C-FBB5-C440-6C4CF167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786"/>
            <a:ext cx="10515600" cy="1325563"/>
          </a:xfrm>
        </p:spPr>
        <p:txBody>
          <a:bodyPr/>
          <a:lstStyle/>
          <a:p>
            <a:r>
              <a:rPr lang="en-US" dirty="0"/>
              <a:t>Select Only Some </a:t>
            </a:r>
            <a:r>
              <a:rPr lang="en-US" dirty="0" err="1"/>
              <a:t>Sidesets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BF8A8-65D7-7D07-A0C0-97CAED8A4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712" y="1475519"/>
            <a:ext cx="2791783" cy="52727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555D0-35A3-2182-7E6C-6BB3B446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614" y="1813516"/>
            <a:ext cx="5611353" cy="47395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0C968EA-5AEA-6692-F6AA-2E15DEA990A3}"/>
              </a:ext>
            </a:extLst>
          </p:cNvPr>
          <p:cNvSpPr/>
          <p:nvPr/>
        </p:nvSpPr>
        <p:spPr>
          <a:xfrm>
            <a:off x="838201" y="5184648"/>
            <a:ext cx="1923287" cy="16107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5445-BBD8-3FA1-36A5-E46636DA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the Mesh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19BCE9-D7CC-7497-0596-9141F6E1D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188" y="1817291"/>
            <a:ext cx="7871460" cy="11519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9871A7-F3A5-8625-8531-4712525B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387" y="3095815"/>
            <a:ext cx="4409452" cy="36925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D40D97F-2106-B047-9CD9-CAD79C8F065E}"/>
              </a:ext>
            </a:extLst>
          </p:cNvPr>
          <p:cNvSpPr/>
          <p:nvPr/>
        </p:nvSpPr>
        <p:spPr>
          <a:xfrm>
            <a:off x="6690361" y="2393252"/>
            <a:ext cx="1923287" cy="70256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12AB99-E0E8-0B10-EA42-C7D2AC47DE02}"/>
              </a:ext>
            </a:extLst>
          </p:cNvPr>
          <p:cNvSpPr/>
          <p:nvPr/>
        </p:nvSpPr>
        <p:spPr>
          <a:xfrm>
            <a:off x="3980689" y="2396982"/>
            <a:ext cx="1923287" cy="70256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3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D7AE-59D0-0FE3-E3D9-E04925A8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A3001-4D9F-FDA0-CD8C-B112F4E59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Makes a “see-through” color rendering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1B464-9B22-1BCE-DB04-D41101233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3562"/>
            <a:ext cx="2262103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44F33-1A84-9F0B-2332-E04FC5DA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24" y="2561663"/>
            <a:ext cx="5347524" cy="3716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47B635-ACFD-90BC-9704-C0FC3CF57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063" y="2343561"/>
            <a:ext cx="2382219" cy="436334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7F63FDC-A479-B77E-BE94-2E4308BF77AA}"/>
              </a:ext>
            </a:extLst>
          </p:cNvPr>
          <p:cNvSpPr/>
          <p:nvPr/>
        </p:nvSpPr>
        <p:spPr>
          <a:xfrm>
            <a:off x="838200" y="6378683"/>
            <a:ext cx="496602" cy="42759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C5C730-EA19-5706-8696-7428064231F5}"/>
              </a:ext>
            </a:extLst>
          </p:cNvPr>
          <p:cNvSpPr/>
          <p:nvPr/>
        </p:nvSpPr>
        <p:spPr>
          <a:xfrm>
            <a:off x="3273799" y="6520307"/>
            <a:ext cx="283217" cy="21403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C368-A51E-6648-277D-401C2FD4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Slices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A061D-6F08-0166-3074-F5553AC24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978" y="1575086"/>
            <a:ext cx="1892300" cy="19812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A150F3D-81E6-A4CE-0022-4DA4E5019967}"/>
              </a:ext>
            </a:extLst>
          </p:cNvPr>
          <p:cNvSpPr/>
          <p:nvPr/>
        </p:nvSpPr>
        <p:spPr>
          <a:xfrm>
            <a:off x="1716407" y="2900649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6E67A1-183E-1B66-5598-9E6DB51C023F}"/>
              </a:ext>
            </a:extLst>
          </p:cNvPr>
          <p:cNvSpPr txBox="1">
            <a:spLocks/>
          </p:cNvSpPr>
          <p:nvPr/>
        </p:nvSpPr>
        <p:spPr>
          <a:xfrm>
            <a:off x="2889504" y="1825625"/>
            <a:ext cx="84642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Slice the geometry along a plane (you specify the unit normal of the plane)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32F6E-9F0B-49C7-E8A0-B894C0C2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797802"/>
            <a:ext cx="4862552" cy="2379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78ECA8-851D-01CB-6949-D891A1C2D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97802"/>
            <a:ext cx="4862551" cy="253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43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2D2B-FDD4-10F0-EE83-A739F6ED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7EB42-167E-DE73-B58A-A76480270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568" y="1825625"/>
            <a:ext cx="6809232" cy="4351338"/>
          </a:xfrm>
        </p:spPr>
        <p:txBody>
          <a:bodyPr/>
          <a:lstStyle/>
          <a:p>
            <a:r>
              <a:rPr lang="en-US" dirty="0"/>
              <a:t>Slice the geometry at a plane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3D5AA-846A-3594-04CE-932A9B614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3528"/>
            <a:ext cx="2413000" cy="1955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2A527E4-C88D-62CD-F3F6-984B92230D0F}"/>
              </a:ext>
            </a:extLst>
          </p:cNvPr>
          <p:cNvSpPr/>
          <p:nvPr/>
        </p:nvSpPr>
        <p:spPr>
          <a:xfrm>
            <a:off x="2594231" y="2879091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2B326-B28A-A3BF-6AB5-DB8BAA8DD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96" y="2531428"/>
            <a:ext cx="4365369" cy="39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E369-58AC-5583-803A-43ABBDB7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40BFF-4F08-1809-76AE-D1CBD6A7E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058" y="1532160"/>
            <a:ext cx="6650990" cy="1579736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7EB165C-2C59-E249-64E0-B98139763F4D}"/>
              </a:ext>
            </a:extLst>
          </p:cNvPr>
          <p:cNvSpPr/>
          <p:nvPr/>
        </p:nvSpPr>
        <p:spPr>
          <a:xfrm>
            <a:off x="6681599" y="2529732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281051-82C2-4973-657C-46316AF0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26" y="3651758"/>
            <a:ext cx="3721418" cy="138658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EF386C-C93B-6CB4-247F-E9D2C448718C}"/>
              </a:ext>
            </a:extLst>
          </p:cNvPr>
          <p:cNvSpPr/>
          <p:nvPr/>
        </p:nvSpPr>
        <p:spPr>
          <a:xfrm>
            <a:off x="1448183" y="4725339"/>
            <a:ext cx="2127121" cy="32799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EEF7D9-EE99-1917-C895-1C299BC044B9}"/>
              </a:ext>
            </a:extLst>
          </p:cNvPr>
          <p:cNvSpPr txBox="1">
            <a:spLocks/>
          </p:cNvSpPr>
          <p:nvPr/>
        </p:nvSpPr>
        <p:spPr>
          <a:xfrm>
            <a:off x="8065008" y="1825625"/>
            <a:ext cx="32887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Plot along lines</a:t>
            </a:r>
          </a:p>
          <a:p>
            <a:r>
              <a:rPr lang="en-US" dirty="0"/>
              <a:t>Save data to CSV and postprocess with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65B23-4E43-9E9F-24FF-A0D5DA68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72" y="3749041"/>
            <a:ext cx="2702777" cy="302666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5C1DE38D-80C2-5E06-72C8-A100F57522C1}"/>
              </a:ext>
            </a:extLst>
          </p:cNvPr>
          <p:cNvSpPr/>
          <p:nvPr/>
        </p:nvSpPr>
        <p:spPr>
          <a:xfrm rot="2714195">
            <a:off x="4905260" y="3981009"/>
            <a:ext cx="2474001" cy="2458870"/>
          </a:xfrm>
          <a:prstGeom prst="plus">
            <a:avLst>
              <a:gd name="adj" fmla="val 4758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F46603-7AB3-616D-D77B-9B997C067FB6}"/>
              </a:ext>
            </a:extLst>
          </p:cNvPr>
          <p:cNvSpPr txBox="1"/>
          <p:nvPr/>
        </p:nvSpPr>
        <p:spPr>
          <a:xfrm>
            <a:off x="4942338" y="3749041"/>
            <a:ext cx="197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Ugly </a:t>
            </a:r>
            <a:r>
              <a:rPr lang="en-US" sz="1200" dirty="0" err="1">
                <a:solidFill>
                  <a:srgbClr val="FF0000"/>
                </a:solidFill>
              </a:rPr>
              <a:t>Paraview</a:t>
            </a:r>
            <a:r>
              <a:rPr lang="en-US" sz="1200" dirty="0">
                <a:solidFill>
                  <a:srgbClr val="FF0000"/>
                </a:solidFill>
              </a:rPr>
              <a:t> plot. Do not take screenshots of this.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156E85-3F8F-923A-2BE4-41D7E155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98" y="3746105"/>
            <a:ext cx="3398854" cy="3026665"/>
          </a:xfrm>
          <a:prstGeom prst="rect">
            <a:avLst/>
          </a:prstGeom>
        </p:spPr>
      </p:pic>
      <p:sp>
        <p:nvSpPr>
          <p:cNvPr id="17" name="Smiley Face 16">
            <a:extLst>
              <a:ext uri="{FF2B5EF4-FFF2-40B4-BE49-F238E27FC236}">
                <a16:creationId xmlns:a16="http://schemas.microsoft.com/office/drawing/2014/main" id="{33E28A34-8042-D197-A099-ECDAFC96D845}"/>
              </a:ext>
            </a:extLst>
          </p:cNvPr>
          <p:cNvSpPr/>
          <p:nvPr/>
        </p:nvSpPr>
        <p:spPr>
          <a:xfrm>
            <a:off x="11101855" y="4889334"/>
            <a:ext cx="861391" cy="895074"/>
          </a:xfrm>
          <a:prstGeom prst="smileyFac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9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5D09-5921-91B8-7162-2AB4C8A2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12FC43-084F-0D5D-8EE7-8333E1AD5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440" y="1690688"/>
            <a:ext cx="1333500" cy="19304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B9508B2-5455-F794-53C9-B8F9DDF19046}"/>
              </a:ext>
            </a:extLst>
          </p:cNvPr>
          <p:cNvSpPr/>
          <p:nvPr/>
        </p:nvSpPr>
        <p:spPr>
          <a:xfrm>
            <a:off x="1520190" y="3016251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4E4A7-29EB-E6D6-D6B7-F752B8035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58" y="1690688"/>
            <a:ext cx="2873805" cy="3712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133A04-E817-F325-0269-E6F3D743C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999" y="1690688"/>
            <a:ext cx="4278465" cy="433730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6008B78-8C18-2E5F-9543-6109B69625E8}"/>
              </a:ext>
            </a:extLst>
          </p:cNvPr>
          <p:cNvSpPr/>
          <p:nvPr/>
        </p:nvSpPr>
        <p:spPr>
          <a:xfrm>
            <a:off x="2413254" y="5020056"/>
            <a:ext cx="755443" cy="24688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500957-2243-E0D5-C643-8C37A73137E9}"/>
              </a:ext>
            </a:extLst>
          </p:cNvPr>
          <p:cNvSpPr/>
          <p:nvPr/>
        </p:nvSpPr>
        <p:spPr>
          <a:xfrm>
            <a:off x="9039607" y="5647944"/>
            <a:ext cx="342138" cy="24688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8B184F-60C5-B2EE-8950-A6635C3F1C54}"/>
              </a:ext>
            </a:extLst>
          </p:cNvPr>
          <p:cNvSpPr/>
          <p:nvPr/>
        </p:nvSpPr>
        <p:spPr>
          <a:xfrm>
            <a:off x="9057895" y="3816668"/>
            <a:ext cx="342138" cy="24688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ECE733-EF8D-4A1D-1D1D-9B35F1EA05E4}"/>
              </a:ext>
            </a:extLst>
          </p:cNvPr>
          <p:cNvSpPr txBox="1"/>
          <p:nvPr/>
        </p:nvSpPr>
        <p:spPr>
          <a:xfrm>
            <a:off x="522398" y="4964946"/>
            <a:ext cx="197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1. Pick what variable you want to contour.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34A28-5317-C7D9-1039-879CB24EF5A6}"/>
              </a:ext>
            </a:extLst>
          </p:cNvPr>
          <p:cNvSpPr txBox="1"/>
          <p:nvPr/>
        </p:nvSpPr>
        <p:spPr>
          <a:xfrm>
            <a:off x="8965534" y="6031210"/>
            <a:ext cx="1975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2. Clear out the default bin indices.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807766-EC9E-F324-A2A6-173EA992F14D}"/>
              </a:ext>
            </a:extLst>
          </p:cNvPr>
          <p:cNvSpPr txBox="1"/>
          <p:nvPr/>
        </p:nvSpPr>
        <p:spPr>
          <a:xfrm>
            <a:off x="9459499" y="3816668"/>
            <a:ext cx="197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3. Select new bin indices.</a:t>
            </a:r>
          </a:p>
        </p:txBody>
      </p:sp>
    </p:spTree>
    <p:extLst>
      <p:ext uri="{BB962C8B-B14F-4D97-AF65-F5344CB8AC3E}">
        <p14:creationId xmlns:p14="http://schemas.microsoft.com/office/powerpoint/2010/main" val="122795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FD04-5B98-D784-361C-C295E71EA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F9D73-F903-77F5-ACEC-FCA1DB56B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practices</a:t>
            </a:r>
          </a:p>
          <a:p>
            <a:r>
              <a:rPr lang="en-US" dirty="0"/>
              <a:t>Specific tips for nice images</a:t>
            </a:r>
          </a:p>
        </p:txBody>
      </p:sp>
    </p:spTree>
    <p:extLst>
      <p:ext uri="{BB962C8B-B14F-4D97-AF65-F5344CB8AC3E}">
        <p14:creationId xmlns:p14="http://schemas.microsoft.com/office/powerpoint/2010/main" val="1507201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B566-3F83-3C98-FBB8-FF7EBA60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4F0E9-80C4-A255-EAB9-DD2D4426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11"/>
          <a:stretch/>
        </p:blipFill>
        <p:spPr>
          <a:xfrm>
            <a:off x="317785" y="1765179"/>
            <a:ext cx="6286601" cy="42594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B9625-CAE2-0B0B-963E-397E5D22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594" y="2073242"/>
            <a:ext cx="3877686" cy="311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4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1EEC-0F3D-253D-FB17-E5A9A294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099BB-DC06-3F73-299A-BE7DF01BC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make your pictures as interesting as possible</a:t>
            </a:r>
          </a:p>
          <a:p>
            <a:pPr lvl="1"/>
            <a:r>
              <a:rPr lang="en-US" dirty="0"/>
              <a:t>Can I make the results more intuitive for the viewer?</a:t>
            </a:r>
          </a:p>
          <a:p>
            <a:pPr lvl="1"/>
            <a:r>
              <a:rPr lang="en-US" dirty="0"/>
              <a:t>Can I show the same data in multiple formats at once?</a:t>
            </a:r>
          </a:p>
          <a:p>
            <a:pPr lvl="1"/>
            <a:r>
              <a:rPr lang="en-US" dirty="0"/>
              <a:t>Can I overlay the mesh in some regions to combine multiple plots together?</a:t>
            </a:r>
          </a:p>
          <a:p>
            <a:pPr lvl="1"/>
            <a:r>
              <a:rPr lang="en-US" dirty="0"/>
              <a:t>Can I reinforce the geometry that the viewer is looking at? Can I color some region in gray to provide extra context?</a:t>
            </a:r>
          </a:p>
        </p:txBody>
      </p:sp>
    </p:spTree>
    <p:extLst>
      <p:ext uri="{BB962C8B-B14F-4D97-AF65-F5344CB8AC3E}">
        <p14:creationId xmlns:p14="http://schemas.microsoft.com/office/powerpoint/2010/main" val="173971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CB1C-306D-1337-F2BD-30FFAA3D1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Views of Same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FB8F4-C383-1630-AB0E-C54482625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add arbitrary numbers of “manipulations” of the same data file and view them simultaneously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636C7-F4E1-BC1C-D68F-6F23CB65B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68" y="3130718"/>
            <a:ext cx="4114292" cy="3284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A20F16-2D8B-F4A7-0C1D-AD6012CE5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41" y="2803335"/>
            <a:ext cx="5790386" cy="36117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B427F64-5549-7C57-6E5C-9F584EA858CF}"/>
              </a:ext>
            </a:extLst>
          </p:cNvPr>
          <p:cNvSpPr/>
          <p:nvPr/>
        </p:nvSpPr>
        <p:spPr>
          <a:xfrm>
            <a:off x="2331719" y="4096513"/>
            <a:ext cx="448057" cy="384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80E1AF-4153-6714-5BF9-F0BF941CA9E0}"/>
              </a:ext>
            </a:extLst>
          </p:cNvPr>
          <p:cNvSpPr/>
          <p:nvPr/>
        </p:nvSpPr>
        <p:spPr>
          <a:xfrm>
            <a:off x="1006348" y="4772903"/>
            <a:ext cx="1325371" cy="384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16A52-008C-417B-41BD-9E83745DF1CE}"/>
              </a:ext>
            </a:extLst>
          </p:cNvPr>
          <p:cNvSpPr txBox="1"/>
          <p:nvPr/>
        </p:nvSpPr>
        <p:spPr>
          <a:xfrm>
            <a:off x="2505272" y="4772903"/>
            <a:ext cx="221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Re-click on the parent file before adding a new slice/contour/etc.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68194B-728B-F738-68F6-08AAA07C6037}"/>
              </a:ext>
            </a:extLst>
          </p:cNvPr>
          <p:cNvSpPr/>
          <p:nvPr/>
        </p:nvSpPr>
        <p:spPr>
          <a:xfrm>
            <a:off x="1006347" y="5601959"/>
            <a:ext cx="383541" cy="384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0D1E3-1EC9-A1C7-5C5F-B76F7A3C49E3}"/>
              </a:ext>
            </a:extLst>
          </p:cNvPr>
          <p:cNvSpPr txBox="1"/>
          <p:nvPr/>
        </p:nvSpPr>
        <p:spPr>
          <a:xfrm>
            <a:off x="1225295" y="5931314"/>
            <a:ext cx="221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The eyeball shows us that we are viewing the data.</a:t>
            </a:r>
          </a:p>
        </p:txBody>
      </p:sp>
    </p:spTree>
    <p:extLst>
      <p:ext uri="{BB962C8B-B14F-4D97-AF65-F5344CB8AC3E}">
        <p14:creationId xmlns:p14="http://schemas.microsoft.com/office/powerpoint/2010/main" val="3673387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CC3E-CE7D-B24D-0B67-FE020D20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the same file multiple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62D42-C7A0-A67C-137F-33A7AAC5B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to show totally different fields/views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FCBE5-8FB9-F31F-13AB-8FD09FB5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800" y="2546199"/>
            <a:ext cx="6089400" cy="3866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AE720-D798-4F60-5663-C9D7579F5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064" y="2546199"/>
            <a:ext cx="1949004" cy="40561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5BCE5B7-F7B3-4FE7-8900-D9EC67F8F584}"/>
              </a:ext>
            </a:extLst>
          </p:cNvPr>
          <p:cNvSpPr/>
          <p:nvPr/>
        </p:nvSpPr>
        <p:spPr>
          <a:xfrm>
            <a:off x="1637283" y="3809270"/>
            <a:ext cx="913893" cy="2415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A1F2D3-532E-6EC2-D39C-4DA89362A412}"/>
              </a:ext>
            </a:extLst>
          </p:cNvPr>
          <p:cNvSpPr/>
          <p:nvPr/>
        </p:nvSpPr>
        <p:spPr>
          <a:xfrm>
            <a:off x="1735064" y="6412485"/>
            <a:ext cx="913893" cy="2415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5411E-A86D-A21E-EF43-10ADA94FA7D9}"/>
              </a:ext>
            </a:extLst>
          </p:cNvPr>
          <p:cNvSpPr txBox="1"/>
          <p:nvPr/>
        </p:nvSpPr>
        <p:spPr>
          <a:xfrm>
            <a:off x="2675425" y="6302413"/>
            <a:ext cx="221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Suppose I want to look at the tubes to provide some context.</a:t>
            </a:r>
          </a:p>
        </p:txBody>
      </p:sp>
    </p:spTree>
    <p:extLst>
      <p:ext uri="{BB962C8B-B14F-4D97-AF65-F5344CB8AC3E}">
        <p14:creationId xmlns:p14="http://schemas.microsoft.com/office/powerpoint/2010/main" val="3369353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6596-B333-8176-756E-11F50D6F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Manipulate the same file multiple ways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FE8E7-5510-C647-AD20-6949987D4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872" y="1770761"/>
            <a:ext cx="256126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40560-E3A5-74A5-391F-71270ECE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036" y="1965960"/>
            <a:ext cx="7919248" cy="422898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1536098-8127-C019-9060-8313CCD20513}"/>
              </a:ext>
            </a:extLst>
          </p:cNvPr>
          <p:cNvSpPr/>
          <p:nvPr/>
        </p:nvSpPr>
        <p:spPr>
          <a:xfrm>
            <a:off x="759459" y="3608102"/>
            <a:ext cx="913893" cy="2415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32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3C2B-3474-998E-FEAE-55B7A93A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multiple variables at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A0C5-3697-1A2E-FC56-601D2B8D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different color scales (show both legends) to help explain related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DF896-A5C6-AC85-9977-F3BE3C26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368" y="2602163"/>
            <a:ext cx="5598520" cy="3709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EC5C94-E2B9-6C37-9257-B06DE26C9A91}"/>
              </a:ext>
            </a:extLst>
          </p:cNvPr>
          <p:cNvSpPr txBox="1"/>
          <p:nvPr/>
        </p:nvSpPr>
        <p:spPr>
          <a:xfrm>
            <a:off x="8227208" y="4994178"/>
            <a:ext cx="4117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Tubes are on a separate color scale than the slices.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Tubes show the fluid wall temperature.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Slices show the solid temperature.</a:t>
            </a:r>
          </a:p>
        </p:txBody>
      </p:sp>
    </p:spTree>
    <p:extLst>
      <p:ext uri="{BB962C8B-B14F-4D97-AF65-F5344CB8AC3E}">
        <p14:creationId xmlns:p14="http://schemas.microsoft.com/office/powerpoint/2010/main" val="2511671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8484-FA44-C1BF-F703-78A7DE24B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 Contours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76FAD4-A358-B899-1FB5-EAC47654E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722" y="1995456"/>
            <a:ext cx="5147963" cy="34726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0F361-9AC8-7FAF-87D8-FD3C6CFC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316" y="1658582"/>
            <a:ext cx="5448168" cy="468542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EA07B90-6A6A-3F10-19EF-E35EC243B547}"/>
              </a:ext>
            </a:extLst>
          </p:cNvPr>
          <p:cNvSpPr/>
          <p:nvPr/>
        </p:nvSpPr>
        <p:spPr>
          <a:xfrm>
            <a:off x="725722" y="4888262"/>
            <a:ext cx="1477982" cy="57985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1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4881-7B00-B152-1805-ACCAC70B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Mesh in Half the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B952-7139-83DA-84D6-C61C8B581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306"/>
            <a:ext cx="10515600" cy="4351338"/>
          </a:xfrm>
        </p:spPr>
        <p:txBody>
          <a:bodyPr/>
          <a:lstStyle/>
          <a:p>
            <a:r>
              <a:rPr lang="en-US" dirty="0"/>
              <a:t>Mesh will look weird if you just slice through it randomly</a:t>
            </a:r>
          </a:p>
          <a:p>
            <a:r>
              <a:rPr lang="en-US" dirty="0"/>
              <a:t>“Crinkle slice” will show 1 element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2E505-6FE0-9797-F382-6150EA3A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54" y="2342518"/>
            <a:ext cx="2023838" cy="4341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7607D-DED9-C288-7EF0-9360FBE8C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8" y="3090671"/>
            <a:ext cx="3269084" cy="2628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8D42F-E16E-9B0F-3E6D-2A8BC4712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612" y="2826477"/>
            <a:ext cx="4457128" cy="344371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E15E9C4-2431-BBD1-A882-2B2F45AF09D7}"/>
              </a:ext>
            </a:extLst>
          </p:cNvPr>
          <p:cNvSpPr/>
          <p:nvPr/>
        </p:nvSpPr>
        <p:spPr>
          <a:xfrm>
            <a:off x="442258" y="4937759"/>
            <a:ext cx="1477982" cy="2717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315171-CB77-5BDE-88D5-D88D26B7F3C9}"/>
              </a:ext>
            </a:extLst>
          </p:cNvPr>
          <p:cNvSpPr/>
          <p:nvPr/>
        </p:nvSpPr>
        <p:spPr>
          <a:xfrm>
            <a:off x="442258" y="5302732"/>
            <a:ext cx="1477982" cy="41602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C7B71-7E07-B47C-4451-FA36BFB2C067}"/>
              </a:ext>
            </a:extLst>
          </p:cNvPr>
          <p:cNvSpPr txBox="1"/>
          <p:nvPr/>
        </p:nvSpPr>
        <p:spPr>
          <a:xfrm>
            <a:off x="313026" y="5808530"/>
            <a:ext cx="4117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I made Slice 3 and Slice 5 identical; then I did a volume cut through Slice 5 to only show half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8AFB1B-6B95-19E6-3C38-760F3C5A7D28}"/>
              </a:ext>
            </a:extLst>
          </p:cNvPr>
          <p:cNvSpPr/>
          <p:nvPr/>
        </p:nvSpPr>
        <p:spPr>
          <a:xfrm>
            <a:off x="4233672" y="6546125"/>
            <a:ext cx="603504" cy="1831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98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6D3D7-56F8-9E06-173D-5D1CFEEC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83564D-BC0C-E191-39C4-25459DA47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40" y="2381819"/>
            <a:ext cx="3299450" cy="3291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DB3596-8448-82DC-8CB9-C2580FBA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418" y="2662227"/>
            <a:ext cx="2384460" cy="4030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294C05-0736-33E3-0BDE-7613AD402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87" y="2662227"/>
            <a:ext cx="2850245" cy="3184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0D40E-F5CA-C82B-9815-F06AF4C2A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95"/>
            <a:ext cx="10515600" cy="1325563"/>
          </a:xfrm>
        </p:spPr>
        <p:txBody>
          <a:bodyPr/>
          <a:lstStyle/>
          <a:p>
            <a:r>
              <a:rPr lang="en-US" dirty="0"/>
              <a:t>Show deformed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84455-CB9B-B612-01AB-C2160888B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4476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</a:t>
            </a:r>
            <a:r>
              <a:rPr lang="en-US" dirty="0" err="1"/>
              <a:t>thermomechanics</a:t>
            </a:r>
            <a:r>
              <a:rPr lang="en-US" dirty="0"/>
              <a:t> simulations, it is useful to view exaggerated displacements in </a:t>
            </a:r>
            <a:r>
              <a:rPr lang="en-US" dirty="0" err="1"/>
              <a:t>Paraview</a:t>
            </a:r>
            <a:r>
              <a:rPr lang="en-US" dirty="0"/>
              <a:t>.</a:t>
            </a:r>
          </a:p>
          <a:p>
            <a:r>
              <a:rPr lang="en-US" dirty="0"/>
              <a:t>Use the Warp By Vector feature in </a:t>
            </a:r>
            <a:r>
              <a:rPr lang="en-US" dirty="0" err="1"/>
              <a:t>Paraview</a:t>
            </a:r>
            <a:r>
              <a:rPr lang="en-US" dirty="0"/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D5D87E-09BD-FA56-0B94-FFF9EA828D02}"/>
              </a:ext>
            </a:extLst>
          </p:cNvPr>
          <p:cNvSpPr/>
          <p:nvPr/>
        </p:nvSpPr>
        <p:spPr>
          <a:xfrm>
            <a:off x="1741813" y="5227323"/>
            <a:ext cx="924910" cy="21438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1105BC-485E-DFB4-5301-F676F702F346}"/>
              </a:ext>
            </a:extLst>
          </p:cNvPr>
          <p:cNvSpPr/>
          <p:nvPr/>
        </p:nvSpPr>
        <p:spPr>
          <a:xfrm>
            <a:off x="4214271" y="5046330"/>
            <a:ext cx="797963" cy="24518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B972A64-9ED6-6A50-7808-F415DF25CD10}"/>
              </a:ext>
            </a:extLst>
          </p:cNvPr>
          <p:cNvSpPr/>
          <p:nvPr/>
        </p:nvSpPr>
        <p:spPr>
          <a:xfrm>
            <a:off x="3792144" y="4837166"/>
            <a:ext cx="603504" cy="1831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C92BC-8A28-75F8-ECED-9F53DD2CE16F}"/>
              </a:ext>
            </a:extLst>
          </p:cNvPr>
          <p:cNvSpPr txBox="1"/>
          <p:nvPr/>
        </p:nvSpPr>
        <p:spPr>
          <a:xfrm>
            <a:off x="353173" y="6084460"/>
            <a:ext cx="2850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Use Warp By Vector feature to show the deformed geometry and select a scale factor to show the exaggerated displacements.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8136A0-BB0C-CD96-20DE-B43F6EB35EE7}"/>
              </a:ext>
            </a:extLst>
          </p:cNvPr>
          <p:cNvSpPr txBox="1"/>
          <p:nvPr/>
        </p:nvSpPr>
        <p:spPr>
          <a:xfrm>
            <a:off x="7449945" y="6027003"/>
            <a:ext cx="285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Deformed geometry with a scale factor of 1000 for the displacements.</a:t>
            </a:r>
          </a:p>
        </p:txBody>
      </p:sp>
    </p:spTree>
    <p:extLst>
      <p:ext uri="{BB962C8B-B14F-4D97-AF65-F5344CB8AC3E}">
        <p14:creationId xmlns:p14="http://schemas.microsoft.com/office/powerpoint/2010/main" val="3191270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5D3B-2151-63AD-27F2-A3128E8F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 dirty="0"/>
              <a:t>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2630-0B81-0B93-A618-3F5590B23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taking screenshots in </a:t>
            </a:r>
            <a:r>
              <a:rPr lang="en-US" dirty="0" err="1"/>
              <a:t>Paraview</a:t>
            </a:r>
            <a:r>
              <a:rPr lang="en-US" dirty="0"/>
              <a:t> isn’t enough</a:t>
            </a:r>
          </a:p>
          <a:p>
            <a:r>
              <a:rPr lang="en-US" dirty="0" err="1"/>
              <a:t>Powerpoint</a:t>
            </a:r>
            <a:r>
              <a:rPr lang="en-US" dirty="0"/>
              <a:t> can be very powerful for adding extra descriptions/context</a:t>
            </a:r>
          </a:p>
        </p:txBody>
      </p:sp>
    </p:spTree>
    <p:extLst>
      <p:ext uri="{BB962C8B-B14F-4D97-AF65-F5344CB8AC3E}">
        <p14:creationId xmlns:p14="http://schemas.microsoft.com/office/powerpoint/2010/main" val="316545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CBC5-5F6F-85D8-FF9B-D373232C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86787-6B19-5FC6-E62F-1E2B0E2A1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3896" cy="4351338"/>
          </a:xfrm>
        </p:spPr>
        <p:txBody>
          <a:bodyPr/>
          <a:lstStyle/>
          <a:p>
            <a:r>
              <a:rPr lang="en-US" dirty="0"/>
              <a:t>Always turn the background to white before taking any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82F1C-C796-F4C1-10C7-ADD04BC98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534" y="365125"/>
            <a:ext cx="2764266" cy="6162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B36BF-7000-5C87-4DBC-FCF5B69AC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7" y="4718207"/>
            <a:ext cx="4779352" cy="1901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EDE5C7-DB1C-BB20-AEFD-BE81964F8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87" y="2775572"/>
            <a:ext cx="4779352" cy="1820082"/>
          </a:xfrm>
          <a:prstGeom prst="rect">
            <a:avLst/>
          </a:prstGeom>
        </p:spPr>
      </p:pic>
      <p:sp>
        <p:nvSpPr>
          <p:cNvPr id="10" name="Cross 9">
            <a:extLst>
              <a:ext uri="{FF2B5EF4-FFF2-40B4-BE49-F238E27FC236}">
                <a16:creationId xmlns:a16="http://schemas.microsoft.com/office/drawing/2014/main" id="{0CF34A4F-33E5-A291-2F29-1B6BAE54B193}"/>
              </a:ext>
            </a:extLst>
          </p:cNvPr>
          <p:cNvSpPr/>
          <p:nvPr/>
        </p:nvSpPr>
        <p:spPr>
          <a:xfrm rot="2714195">
            <a:off x="1979129" y="2456178"/>
            <a:ext cx="2474001" cy="2458870"/>
          </a:xfrm>
          <a:prstGeom prst="plus">
            <a:avLst>
              <a:gd name="adj" fmla="val 4758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99239249-E300-F055-DDB9-801D1F7A96A6}"/>
              </a:ext>
            </a:extLst>
          </p:cNvPr>
          <p:cNvSpPr/>
          <p:nvPr/>
        </p:nvSpPr>
        <p:spPr>
          <a:xfrm>
            <a:off x="6100981" y="5275561"/>
            <a:ext cx="861391" cy="895074"/>
          </a:xfrm>
          <a:prstGeom prst="smileyFac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DA03DA-7B68-3C82-1D77-804FCED4AEFA}"/>
              </a:ext>
            </a:extLst>
          </p:cNvPr>
          <p:cNvSpPr/>
          <p:nvPr/>
        </p:nvSpPr>
        <p:spPr>
          <a:xfrm>
            <a:off x="8332168" y="5445078"/>
            <a:ext cx="2234179" cy="7255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77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0C68-8666-E8A0-ADF0-62687F405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 dirty="0"/>
              <a:t>: Subtracting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ADC85-C725-EBC3-2B68-B8F712FF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4" y="2204667"/>
            <a:ext cx="5287624" cy="3503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D506D5-C572-E902-5473-833A93B86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6" b="91421" l="3541" r="89935">
                        <a14:foregroundMark x1="10158" y1="73277" x2="49301" y2="51477"/>
                        <a14:foregroundMark x1="49301" y1="51477" x2="13327" y2="51899"/>
                        <a14:foregroundMark x1="13327" y1="51899" x2="5219" y2="57947"/>
                        <a14:foregroundMark x1="5219" y1="57947" x2="3728" y2="71589"/>
                        <a14:foregroundMark x1="3728" y1="71589" x2="11277" y2="86779"/>
                        <a14:foregroundMark x1="11277" y1="86779" x2="25536" y2="82982"/>
                        <a14:foregroundMark x1="25536" y1="82982" x2="58807" y2="53305"/>
                        <a14:foregroundMark x1="2050" y1="72855" x2="8201" y2="87764"/>
                        <a14:foregroundMark x1="8201" y1="87764" x2="19571" y2="91421"/>
                        <a14:foregroundMark x1="19571" y1="91421" x2="26654" y2="89733"/>
                        <a14:foregroundMark x1="3541" y1="72152" x2="12582" y2="66948"/>
                        <a14:foregroundMark x1="12582" y1="66948" x2="8667" y2="6821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908544" y="2506817"/>
            <a:ext cx="5287624" cy="3503729"/>
          </a:xfrm>
          <a:custGeom>
            <a:avLst/>
            <a:gdLst>
              <a:gd name="connsiteX0" fmla="*/ 0 w 5287624"/>
              <a:gd name="connsiteY0" fmla="*/ 0 h 3503729"/>
              <a:gd name="connsiteX1" fmla="*/ 3718621 w 5287624"/>
              <a:gd name="connsiteY1" fmla="*/ 0 h 3503729"/>
              <a:gd name="connsiteX2" fmla="*/ 3718621 w 5287624"/>
              <a:gd name="connsiteY2" fmla="*/ 2351430 h 3503729"/>
              <a:gd name="connsiteX3" fmla="*/ 4998781 w 5287624"/>
              <a:gd name="connsiteY3" fmla="*/ 2351430 h 3503729"/>
              <a:gd name="connsiteX4" fmla="*/ 4998781 w 5287624"/>
              <a:gd name="connsiteY4" fmla="*/ 0 h 3503729"/>
              <a:gd name="connsiteX5" fmla="*/ 5287624 w 5287624"/>
              <a:gd name="connsiteY5" fmla="*/ 0 h 3503729"/>
              <a:gd name="connsiteX6" fmla="*/ 5287624 w 5287624"/>
              <a:gd name="connsiteY6" fmla="*/ 3503729 h 3503729"/>
              <a:gd name="connsiteX7" fmla="*/ 0 w 5287624"/>
              <a:gd name="connsiteY7" fmla="*/ 3503729 h 350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7624" h="3503729">
                <a:moveTo>
                  <a:pt x="0" y="0"/>
                </a:moveTo>
                <a:lnTo>
                  <a:pt x="3718621" y="0"/>
                </a:lnTo>
                <a:lnTo>
                  <a:pt x="3718621" y="2351430"/>
                </a:lnTo>
                <a:lnTo>
                  <a:pt x="4998781" y="2351430"/>
                </a:lnTo>
                <a:lnTo>
                  <a:pt x="4998781" y="0"/>
                </a:lnTo>
                <a:lnTo>
                  <a:pt x="5287624" y="0"/>
                </a:lnTo>
                <a:lnTo>
                  <a:pt x="5287624" y="3503729"/>
                </a:lnTo>
                <a:lnTo>
                  <a:pt x="0" y="350372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6875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1549-89AE-2F7C-E317-3A2CB120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/>
              <a:t>: Subtracting </a:t>
            </a:r>
            <a:r>
              <a:rPr lang="en-US" dirty="0"/>
              <a:t>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D4913-662E-94F7-7F38-6FD6D212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64" y="2204667"/>
            <a:ext cx="5287624" cy="3503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B1315D-6427-0B93-216F-4A8D01AC9E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45282" y="2395805"/>
            <a:ext cx="5287624" cy="3503729"/>
          </a:xfrm>
          <a:custGeom>
            <a:avLst/>
            <a:gdLst>
              <a:gd name="connsiteX0" fmla="*/ 4474640 w 5287624"/>
              <a:gd name="connsiteY0" fmla="*/ 0 h 3503729"/>
              <a:gd name="connsiteX1" fmla="*/ 5287624 w 5287624"/>
              <a:gd name="connsiteY1" fmla="*/ 0 h 3503729"/>
              <a:gd name="connsiteX2" fmla="*/ 5287624 w 5287624"/>
              <a:gd name="connsiteY2" fmla="*/ 3503729 h 3503729"/>
              <a:gd name="connsiteX3" fmla="*/ 0 w 5287624"/>
              <a:gd name="connsiteY3" fmla="*/ 3503729 h 3503729"/>
              <a:gd name="connsiteX4" fmla="*/ 0 w 5287624"/>
              <a:gd name="connsiteY4" fmla="*/ 1741510 h 350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7624" h="3503729">
                <a:moveTo>
                  <a:pt x="4474640" y="0"/>
                </a:moveTo>
                <a:lnTo>
                  <a:pt x="5287624" y="0"/>
                </a:lnTo>
                <a:lnTo>
                  <a:pt x="5287624" y="3503729"/>
                </a:lnTo>
                <a:lnTo>
                  <a:pt x="0" y="3503729"/>
                </a:lnTo>
                <a:lnTo>
                  <a:pt x="0" y="174151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519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0388-411A-E2A8-56A3-9F6CBD7A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Powerpoint</a:t>
            </a:r>
            <a:r>
              <a:rPr lang="en-US" dirty="0"/>
              <a:t>: Use Arrows to show how different views relate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A6BF4-F31B-8789-1997-4F4135BC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44" y="1974875"/>
            <a:ext cx="6375760" cy="42247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B3558-E957-34D1-F866-47B4FF6A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7829" y="1818705"/>
            <a:ext cx="5388507" cy="4252912"/>
          </a:xfrm>
          <a:custGeom>
            <a:avLst/>
            <a:gdLst>
              <a:gd name="connsiteX0" fmla="*/ 1551709 w 5388507"/>
              <a:gd name="connsiteY0" fmla="*/ 0 h 4252912"/>
              <a:gd name="connsiteX1" fmla="*/ 5388507 w 5388507"/>
              <a:gd name="connsiteY1" fmla="*/ 0 h 4252912"/>
              <a:gd name="connsiteX2" fmla="*/ 5388507 w 5388507"/>
              <a:gd name="connsiteY2" fmla="*/ 4252912 h 4252912"/>
              <a:gd name="connsiteX3" fmla="*/ 0 w 5388507"/>
              <a:gd name="connsiteY3" fmla="*/ 4252912 h 4252912"/>
              <a:gd name="connsiteX4" fmla="*/ 0 w 5388507"/>
              <a:gd name="connsiteY4" fmla="*/ 2439580 h 4252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8507" h="4252912">
                <a:moveTo>
                  <a:pt x="1551709" y="0"/>
                </a:moveTo>
                <a:lnTo>
                  <a:pt x="5388507" y="0"/>
                </a:lnTo>
                <a:lnTo>
                  <a:pt x="5388507" y="4252912"/>
                </a:lnTo>
                <a:lnTo>
                  <a:pt x="0" y="4252912"/>
                </a:lnTo>
                <a:lnTo>
                  <a:pt x="0" y="2439580"/>
                </a:lnTo>
                <a:close/>
              </a:path>
            </a:pathLst>
          </a:cu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0F8075-CE51-43EE-083C-F8988B7DF828}"/>
              </a:ext>
            </a:extLst>
          </p:cNvPr>
          <p:cNvCxnSpPr>
            <a:cxnSpLocks/>
          </p:cNvCxnSpPr>
          <p:nvPr/>
        </p:nvCxnSpPr>
        <p:spPr>
          <a:xfrm flipV="1">
            <a:off x="6664783" y="2144319"/>
            <a:ext cx="1081712" cy="185623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E37C3A-25A2-BA2A-A0E9-D98CBB8BB434}"/>
              </a:ext>
            </a:extLst>
          </p:cNvPr>
          <p:cNvCxnSpPr>
            <a:cxnSpLocks/>
          </p:cNvCxnSpPr>
          <p:nvPr/>
        </p:nvCxnSpPr>
        <p:spPr>
          <a:xfrm flipV="1">
            <a:off x="9907360" y="4020312"/>
            <a:ext cx="1055968" cy="18318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88AC6-10D0-ACD6-910C-F1299A7982C5}"/>
              </a:ext>
            </a:extLst>
          </p:cNvPr>
          <p:cNvCxnSpPr>
            <a:cxnSpLocks/>
          </p:cNvCxnSpPr>
          <p:nvPr/>
        </p:nvCxnSpPr>
        <p:spPr>
          <a:xfrm>
            <a:off x="6656832" y="3977640"/>
            <a:ext cx="1081712" cy="186999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9D84F0-0538-7EBB-58AE-3026C99531A3}"/>
              </a:ext>
            </a:extLst>
          </p:cNvPr>
          <p:cNvCxnSpPr>
            <a:cxnSpLocks/>
          </p:cNvCxnSpPr>
          <p:nvPr/>
        </p:nvCxnSpPr>
        <p:spPr>
          <a:xfrm>
            <a:off x="9902624" y="2141694"/>
            <a:ext cx="1079320" cy="18816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61F931-C87E-B671-F674-952EFC45937B}"/>
              </a:ext>
            </a:extLst>
          </p:cNvPr>
          <p:cNvCxnSpPr>
            <a:cxnSpLocks/>
          </p:cNvCxnSpPr>
          <p:nvPr/>
        </p:nvCxnSpPr>
        <p:spPr>
          <a:xfrm>
            <a:off x="7738544" y="2139696"/>
            <a:ext cx="216881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2B6629-CECB-AFE1-F783-F4509617F4FD}"/>
              </a:ext>
            </a:extLst>
          </p:cNvPr>
          <p:cNvCxnSpPr>
            <a:cxnSpLocks/>
          </p:cNvCxnSpPr>
          <p:nvPr/>
        </p:nvCxnSpPr>
        <p:spPr>
          <a:xfrm>
            <a:off x="7733808" y="5838494"/>
            <a:ext cx="2196576" cy="136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8F20BC-5742-1D25-1A19-FADAA2DBFD02}"/>
              </a:ext>
            </a:extLst>
          </p:cNvPr>
          <p:cNvCxnSpPr>
            <a:cxnSpLocks/>
          </p:cNvCxnSpPr>
          <p:nvPr/>
        </p:nvCxnSpPr>
        <p:spPr>
          <a:xfrm flipV="1">
            <a:off x="4572000" y="3840480"/>
            <a:ext cx="365760" cy="667512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2E3804-8D31-52E2-4CF7-5E6ED50DE1CC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3145536"/>
            <a:ext cx="365760" cy="6949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43B7FE-D48A-C312-391F-93AC1DD44959}"/>
              </a:ext>
            </a:extLst>
          </p:cNvPr>
          <p:cNvCxnSpPr>
            <a:cxnSpLocks/>
          </p:cNvCxnSpPr>
          <p:nvPr/>
        </p:nvCxnSpPr>
        <p:spPr>
          <a:xfrm flipH="1" flipV="1">
            <a:off x="3803904" y="3099816"/>
            <a:ext cx="777240" cy="3657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F2AA81-545D-FD20-4BEF-DA2070D296AA}"/>
              </a:ext>
            </a:extLst>
          </p:cNvPr>
          <p:cNvCxnSpPr>
            <a:cxnSpLocks/>
          </p:cNvCxnSpPr>
          <p:nvPr/>
        </p:nvCxnSpPr>
        <p:spPr>
          <a:xfrm flipH="1" flipV="1">
            <a:off x="4379976" y="4489704"/>
            <a:ext cx="201168" cy="1828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9B55A8-0B61-C722-9474-705C4D41B46A}"/>
              </a:ext>
            </a:extLst>
          </p:cNvPr>
          <p:cNvCxnSpPr>
            <a:cxnSpLocks/>
          </p:cNvCxnSpPr>
          <p:nvPr/>
        </p:nvCxnSpPr>
        <p:spPr>
          <a:xfrm flipH="1">
            <a:off x="3721608" y="3099816"/>
            <a:ext cx="82296" cy="14630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3A856D-F250-E677-4566-E9FDAC7CCD1D}"/>
              </a:ext>
            </a:extLst>
          </p:cNvPr>
          <p:cNvCxnSpPr>
            <a:cxnSpLocks/>
          </p:cNvCxnSpPr>
          <p:nvPr/>
        </p:nvCxnSpPr>
        <p:spPr>
          <a:xfrm>
            <a:off x="4937760" y="3840480"/>
            <a:ext cx="180746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73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D283-BC0E-AF2A-DE44-E8968879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9675D-A261-FCF1-69D9-9DCA01759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me a picture that combines multiple layers of the same file</a:t>
            </a:r>
          </a:p>
        </p:txBody>
      </p:sp>
    </p:spTree>
    <p:extLst>
      <p:ext uri="{BB962C8B-B14F-4D97-AF65-F5344CB8AC3E}">
        <p14:creationId xmlns:p14="http://schemas.microsoft.com/office/powerpoint/2010/main" val="118444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B9D9-4E5E-3170-E94B-A1588333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View “Position”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3C57C-4FFF-B424-5FA5-9704127C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you’re generating multiple figures over the same geometry, it’s good to show them all from the same perspective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C9AB4-34F7-D099-1F36-1213ED7D7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66" y="3143818"/>
            <a:ext cx="7639878" cy="57036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3026A7-06B7-3675-E213-D6F584DFEB14}"/>
              </a:ext>
            </a:extLst>
          </p:cNvPr>
          <p:cNvSpPr/>
          <p:nvPr/>
        </p:nvSpPr>
        <p:spPr>
          <a:xfrm>
            <a:off x="8252655" y="3066221"/>
            <a:ext cx="715755" cy="7255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00C28-F760-D7A3-47A0-D13C50E3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4087363"/>
            <a:ext cx="4902200" cy="571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5CED543-0A33-386D-ACAA-3A56E23F250F}"/>
              </a:ext>
            </a:extLst>
          </p:cNvPr>
          <p:cNvSpPr/>
          <p:nvPr/>
        </p:nvSpPr>
        <p:spPr>
          <a:xfrm>
            <a:off x="10184159" y="4001294"/>
            <a:ext cx="715755" cy="7255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21BB67-8BF1-7D4C-CA18-01015FDEB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2" y="4726852"/>
            <a:ext cx="3383551" cy="1693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2B4B5-DE35-FFAF-6493-E413325B51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757"/>
          <a:stretch/>
        </p:blipFill>
        <p:spPr>
          <a:xfrm>
            <a:off x="3185093" y="4726851"/>
            <a:ext cx="3020238" cy="1594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6D52E9-5B85-C9BA-2450-3820E4555752}"/>
              </a:ext>
            </a:extLst>
          </p:cNvPr>
          <p:cNvSpPr txBox="1"/>
          <p:nvPr/>
        </p:nvSpPr>
        <p:spPr>
          <a:xfrm>
            <a:off x="640294" y="6359527"/>
            <a:ext cx="520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 1. Here is my data; showing in the same perspective looks more professional.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10419C-1855-6A43-6936-95A7DF50E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059" y="4835666"/>
            <a:ext cx="2664017" cy="1586392"/>
          </a:xfrm>
          <a:prstGeom prst="rect">
            <a:avLst/>
          </a:prstGeom>
        </p:spPr>
      </p:pic>
      <p:sp>
        <p:nvSpPr>
          <p:cNvPr id="17" name="Cross 16">
            <a:extLst>
              <a:ext uri="{FF2B5EF4-FFF2-40B4-BE49-F238E27FC236}">
                <a16:creationId xmlns:a16="http://schemas.microsoft.com/office/drawing/2014/main" id="{89A08EF0-AF61-1988-2A10-642D5FBD9524}"/>
              </a:ext>
            </a:extLst>
          </p:cNvPr>
          <p:cNvSpPr/>
          <p:nvPr/>
        </p:nvSpPr>
        <p:spPr>
          <a:xfrm rot="2714195">
            <a:off x="6090976" y="4444084"/>
            <a:ext cx="2474001" cy="2458870"/>
          </a:xfrm>
          <a:prstGeom prst="plus">
            <a:avLst>
              <a:gd name="adj" fmla="val 4758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2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AF3A-E8B4-77DF-1A75-9DE27BCA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Probably Don’t Use Default Color 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118BE-9EB5-6CB1-A62E-6DB818EA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06" y="1794048"/>
            <a:ext cx="4074570" cy="4425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E4198-DA59-43AA-80CF-0EF499CF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2" y="1690688"/>
            <a:ext cx="2782994" cy="45729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3E3654E-4AA8-E03F-962B-DDEC62D9CAD1}"/>
              </a:ext>
            </a:extLst>
          </p:cNvPr>
          <p:cNvSpPr/>
          <p:nvPr/>
        </p:nvSpPr>
        <p:spPr>
          <a:xfrm>
            <a:off x="639281" y="5538043"/>
            <a:ext cx="715755" cy="7255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03C3EF-05D6-DAD8-6504-FCB8C4AD9673}"/>
              </a:ext>
            </a:extLst>
          </p:cNvPr>
          <p:cNvSpPr/>
          <p:nvPr/>
        </p:nvSpPr>
        <p:spPr>
          <a:xfrm>
            <a:off x="7982961" y="5247861"/>
            <a:ext cx="715755" cy="20872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0F1EAA-F1F4-E79E-7FA0-05094DB10CD7}"/>
              </a:ext>
            </a:extLst>
          </p:cNvPr>
          <p:cNvCxnSpPr/>
          <p:nvPr/>
        </p:nvCxnSpPr>
        <p:spPr>
          <a:xfrm flipV="1">
            <a:off x="1355036" y="5357191"/>
            <a:ext cx="6526694" cy="54665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9F05C41-4BCB-4942-A8AD-816BE280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554" y="4560194"/>
            <a:ext cx="1899315" cy="1593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CAE6E9-399F-F506-BE29-0D5A388F4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554" y="2990766"/>
            <a:ext cx="1796049" cy="15352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535D9A-674E-0184-0885-E1D2ACC92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610" y="1570383"/>
            <a:ext cx="1638345" cy="14203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2283AA-B82A-6700-0A19-411D8E0CA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1610" y="150000"/>
            <a:ext cx="1681984" cy="142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5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A10E-C000-47B3-9712-1215D5D4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Pretty Legends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DBCEB-EC4F-D79D-C8FD-21989FDA8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597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Definitely rewrite the variable name if it has underscore/etc.</a:t>
            </a:r>
          </a:p>
          <a:p>
            <a:r>
              <a:rPr lang="en-US" sz="2400" dirty="0"/>
              <a:t>Good to add units directly on the legend</a:t>
            </a:r>
          </a:p>
          <a:p>
            <a:r>
              <a:rPr lang="en-US" sz="2400" dirty="0"/>
              <a:t>Horizontal legends sometimes look nice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447BD-81FF-6996-6A02-CD999CA7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471670"/>
            <a:ext cx="3117574" cy="338633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D3DD1B8-0077-E78C-A63D-F7EE6D93CF74}"/>
              </a:ext>
            </a:extLst>
          </p:cNvPr>
          <p:cNvSpPr/>
          <p:nvPr/>
        </p:nvSpPr>
        <p:spPr>
          <a:xfrm>
            <a:off x="3597896" y="3627782"/>
            <a:ext cx="248547" cy="228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34887-EE56-83AA-3A49-7CE932B8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502" y="42670"/>
            <a:ext cx="3897517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0CDB107-A8DB-1995-789A-8AF1F4512C80}"/>
              </a:ext>
            </a:extLst>
          </p:cNvPr>
          <p:cNvSpPr/>
          <p:nvPr/>
        </p:nvSpPr>
        <p:spPr>
          <a:xfrm>
            <a:off x="8123514" y="749610"/>
            <a:ext cx="248547" cy="228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242EB0-43F4-8FC5-0963-0971BEDD5C36}"/>
              </a:ext>
            </a:extLst>
          </p:cNvPr>
          <p:cNvSpPr/>
          <p:nvPr/>
        </p:nvSpPr>
        <p:spPr>
          <a:xfrm>
            <a:off x="9041227" y="913606"/>
            <a:ext cx="2806216" cy="228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2CB476-79A4-5404-CCA5-EB3382A457BE}"/>
              </a:ext>
            </a:extLst>
          </p:cNvPr>
          <p:cNvSpPr txBox="1"/>
          <p:nvPr/>
        </p:nvSpPr>
        <p:spPr>
          <a:xfrm>
            <a:off x="8978342" y="600760"/>
            <a:ext cx="2375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How to make the legend horizontal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7C5629-EC4F-8A50-1706-944FA32C632F}"/>
              </a:ext>
            </a:extLst>
          </p:cNvPr>
          <p:cNvSpPr/>
          <p:nvPr/>
        </p:nvSpPr>
        <p:spPr>
          <a:xfrm>
            <a:off x="10166071" y="2691054"/>
            <a:ext cx="248547" cy="228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B909E3-B4BE-BC73-33E5-4A1534E1C0A8}"/>
              </a:ext>
            </a:extLst>
          </p:cNvPr>
          <p:cNvSpPr/>
          <p:nvPr/>
        </p:nvSpPr>
        <p:spPr>
          <a:xfrm>
            <a:off x="8887236" y="1711325"/>
            <a:ext cx="2806216" cy="22859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129424-2C62-6D03-A06D-6992C8B2E290}"/>
              </a:ext>
            </a:extLst>
          </p:cNvPr>
          <p:cNvSpPr txBox="1"/>
          <p:nvPr/>
        </p:nvSpPr>
        <p:spPr>
          <a:xfrm>
            <a:off x="8978342" y="1481157"/>
            <a:ext cx="1702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How to change the label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AC93B0-3FB9-00BF-534E-0AC6820E3025}"/>
              </a:ext>
            </a:extLst>
          </p:cNvPr>
          <p:cNvCxnSpPr>
            <a:cxnSpLocks/>
          </p:cNvCxnSpPr>
          <p:nvPr/>
        </p:nvCxnSpPr>
        <p:spPr>
          <a:xfrm flipV="1">
            <a:off x="3846443" y="284042"/>
            <a:ext cx="4177059" cy="34580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8928AE8-A0D8-792F-2662-175E6724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477" y="4064536"/>
            <a:ext cx="3589679" cy="26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E31E-3DFA-46AF-F285-71547A8D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Into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9461E4-5665-9B06-CDF2-C142B8509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26" y="1690688"/>
            <a:ext cx="10515600" cy="13926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07EAE6B-80A3-4B36-524E-37FCA98ABBC3}"/>
              </a:ext>
            </a:extLst>
          </p:cNvPr>
          <p:cNvSpPr/>
          <p:nvPr/>
        </p:nvSpPr>
        <p:spPr>
          <a:xfrm>
            <a:off x="10449270" y="2387007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EEB3A-829B-CB0B-8996-B104E1E9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9548"/>
            <a:ext cx="485738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8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18E4-966B-E7BC-2ED1-80685EE6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Scale Data to Visible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84E1-FE9A-B504-AE13-E4D0FC7B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258"/>
            <a:ext cx="10515600" cy="4351338"/>
          </a:xfrm>
        </p:spPr>
        <p:txBody>
          <a:bodyPr/>
          <a:lstStyle/>
          <a:p>
            <a:r>
              <a:rPr lang="en-US" dirty="0"/>
              <a:t>People will always assume the max/min on your color scale is the max/min of your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126FB-BBA2-C49E-4F8E-11E87044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581" y="3343731"/>
            <a:ext cx="4633003" cy="3453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7CE33-F255-49AB-EF59-8D63C9A2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9" y="2115316"/>
            <a:ext cx="3156082" cy="1079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80551-60C8-FFAF-775A-496CE0B04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94" y="3362233"/>
            <a:ext cx="4633004" cy="338733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69B58F5-C89D-ABA6-CB00-0D0BC9FCB189}"/>
              </a:ext>
            </a:extLst>
          </p:cNvPr>
          <p:cNvSpPr/>
          <p:nvPr/>
        </p:nvSpPr>
        <p:spPr>
          <a:xfrm>
            <a:off x="7001639" y="2655037"/>
            <a:ext cx="755443" cy="65598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38999-10C9-8041-D74C-AF8F33BB11F9}"/>
              </a:ext>
            </a:extLst>
          </p:cNvPr>
          <p:cNvSpPr txBox="1"/>
          <p:nvPr/>
        </p:nvSpPr>
        <p:spPr>
          <a:xfrm>
            <a:off x="2776324" y="5625548"/>
            <a:ext cx="217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BAD: The maximum temperature is NOT 1100 K.</a:t>
            </a: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BC031C4-D7FB-2B1D-09BB-8D8E6973CDE2}"/>
              </a:ext>
            </a:extLst>
          </p:cNvPr>
          <p:cNvSpPr/>
          <p:nvPr/>
        </p:nvSpPr>
        <p:spPr>
          <a:xfrm rot="2714195">
            <a:off x="506996" y="3776096"/>
            <a:ext cx="2474001" cy="2458870"/>
          </a:xfrm>
          <a:prstGeom prst="plus">
            <a:avLst>
              <a:gd name="adj" fmla="val 4758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815CF35D-5F55-A41F-26E9-2176DDAEFA64}"/>
              </a:ext>
            </a:extLst>
          </p:cNvPr>
          <p:cNvSpPr/>
          <p:nvPr/>
        </p:nvSpPr>
        <p:spPr>
          <a:xfrm>
            <a:off x="8446615" y="5005531"/>
            <a:ext cx="861391" cy="895074"/>
          </a:xfrm>
          <a:prstGeom prst="smileyFac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4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1392CE-19B4-CACF-30B5-54EB01D6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12"/>
          <a:stretch/>
        </p:blipFill>
        <p:spPr>
          <a:xfrm>
            <a:off x="6333177" y="2444172"/>
            <a:ext cx="2886356" cy="2292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1BB05-7E98-238C-3CDB-C99FDA4E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Consistent Legend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3047C-C398-051C-B3C9-1A70FECFE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165"/>
            <a:ext cx="10515600" cy="4351338"/>
          </a:xfrm>
        </p:spPr>
        <p:txBody>
          <a:bodyPr/>
          <a:lstStyle/>
          <a:p>
            <a:r>
              <a:rPr lang="en-US" dirty="0"/>
              <a:t>If you show the same data on side-by-side plots, use the same legend color bounds: easier to compare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1949E-9017-5D9E-6ACA-74315565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6" y="2842260"/>
            <a:ext cx="2768600" cy="1447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A991F8-06F0-CCC5-66F7-FE4AA4506700}"/>
              </a:ext>
            </a:extLst>
          </p:cNvPr>
          <p:cNvSpPr/>
          <p:nvPr/>
        </p:nvSpPr>
        <p:spPr>
          <a:xfrm>
            <a:off x="2720580" y="3707231"/>
            <a:ext cx="544336" cy="5279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9FA48B-B6F3-A949-FC2A-995CF5DF2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306" y="2444172"/>
            <a:ext cx="2674378" cy="2243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EEBB15-9F28-1C86-BF5F-C328E882524F}"/>
              </a:ext>
            </a:extLst>
          </p:cNvPr>
          <p:cNvSpPr txBox="1"/>
          <p:nvPr/>
        </p:nvSpPr>
        <p:spPr>
          <a:xfrm>
            <a:off x="6676032" y="5019835"/>
            <a:ext cx="5087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Fig 1. Here is my data for two different simulations. They show different simulations, but it’s impossible to tell HOW if the color scales aren’t different!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CD05B1-A44A-CBC3-B4AB-6612C0D7E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375" y="4714775"/>
            <a:ext cx="2044305" cy="314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134850-5271-B5E1-6E70-9BFB422CD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066" y="4664389"/>
            <a:ext cx="2311618" cy="319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59B24C-1B8D-5378-08BC-49B686472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5322" y="4387806"/>
            <a:ext cx="2775389" cy="2423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7A85CE-C45F-15CA-F236-410EB10D4E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314" y="4387806"/>
            <a:ext cx="2875877" cy="24699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07C192-3861-26CC-3AA8-6597B7557DC3}"/>
              </a:ext>
            </a:extLst>
          </p:cNvPr>
          <p:cNvSpPr txBox="1"/>
          <p:nvPr/>
        </p:nvSpPr>
        <p:spPr>
          <a:xfrm>
            <a:off x="5722008" y="6344765"/>
            <a:ext cx="5087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 2. Here is my data for two different simulations. They are shown on the same color scale, so it’s easier to compare side-by-side.</a:t>
            </a:r>
          </a:p>
        </p:txBody>
      </p:sp>
    </p:spTree>
    <p:extLst>
      <p:ext uri="{BB962C8B-B14F-4D97-AF65-F5344CB8AC3E}">
        <p14:creationId xmlns:p14="http://schemas.microsoft.com/office/powerpoint/2010/main" val="2322077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7515</TotalTime>
  <Words>732</Words>
  <Application>Microsoft Macintosh PowerPoint</Application>
  <PresentationFormat>Widescreen</PresentationFormat>
  <Paragraphs>87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Paraview</vt:lpstr>
      <vt:lpstr>Outline</vt:lpstr>
      <vt:lpstr>White Background</vt:lpstr>
      <vt:lpstr>Saving a View “Position”</vt:lpstr>
      <vt:lpstr>Probably Don’t Use Default Color Scale</vt:lpstr>
      <vt:lpstr>Make Pretty Legends</vt:lpstr>
      <vt:lpstr>Zoom Into Features</vt:lpstr>
      <vt:lpstr>Always Scale Data to Visible Range</vt:lpstr>
      <vt:lpstr>Use Consistent Legend Scales</vt:lpstr>
      <vt:lpstr>Take screenshots with Paraview</vt:lpstr>
      <vt:lpstr>General Ideas</vt:lpstr>
      <vt:lpstr>Select Only Some Blocks</vt:lpstr>
      <vt:lpstr>Select Only Some Sidesets</vt:lpstr>
      <vt:lpstr>Showing the Mesh</vt:lpstr>
      <vt:lpstr>Opacity Mapping</vt:lpstr>
      <vt:lpstr>Volume Slices</vt:lpstr>
      <vt:lpstr>Plane Slices</vt:lpstr>
      <vt:lpstr>Line Plots</vt:lpstr>
      <vt:lpstr>Contours</vt:lpstr>
      <vt:lpstr>Contours</vt:lpstr>
      <vt:lpstr>Advanced</vt:lpstr>
      <vt:lpstr>Multiple Views of Same Data</vt:lpstr>
      <vt:lpstr>Open the same file multiple times</vt:lpstr>
      <vt:lpstr>Manipulate the same file multiple ways</vt:lpstr>
      <vt:lpstr>Show multiple variables at once</vt:lpstr>
      <vt:lpstr>Overlay Contours</vt:lpstr>
      <vt:lpstr>Show Mesh in Half the Domain</vt:lpstr>
      <vt:lpstr>Show deformed geometry</vt:lpstr>
      <vt:lpstr>Powerpoint Tips</vt:lpstr>
      <vt:lpstr>Powerpoint: Subtracting images</vt:lpstr>
      <vt:lpstr>Powerpoint: Subtracting images</vt:lpstr>
      <vt:lpstr>Powerpoint: Use Arrows to show how different views relate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Paraview</dc:title>
  <dc:creator>Novak, April</dc:creator>
  <cp:lastModifiedBy>Mendes, Michael Anthony</cp:lastModifiedBy>
  <cp:revision>41</cp:revision>
  <dcterms:created xsi:type="dcterms:W3CDTF">2022-07-01T22:01:43Z</dcterms:created>
  <dcterms:modified xsi:type="dcterms:W3CDTF">2025-07-01T19:06:04Z</dcterms:modified>
</cp:coreProperties>
</file>